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1" roundtripDataSignature="AMtx7mhYb6zPu6ssfeYhvWvmrutZx3gn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ece221f0f_2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dece221f0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2dece221f0f_2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ece221f0f_2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ece221f0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dece221f0f_2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ece221f0f_2_16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dece221f0f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dece221f0f_2_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ece221f0f_2_15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dece221f0f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dece221f0f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f2bcd39da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df2bcd39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df2bcd39d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ece221f0f_2_5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dece221f0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dece221f0f_2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ece221f0f_2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dece221f0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dece221f0f_2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ece221f0f_2_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dece221f0f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dece221f0f_2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ece221f0f_2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dece221f0f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dece221f0f_2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ece221f0f_2_9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dece221f0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dece221f0f_2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c23078fa6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dc23078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2dc23078fa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ece221f0f_2_1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dece221f0f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dece221f0f_2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ece221f0f_2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dece221f0f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dece221f0f_2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ece221f0f_2_1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dece221f0f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dece221f0f_2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ece221f0f_2_1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dece221f0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dece221f0f_2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30077fdee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730077f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730077fd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29a391518_0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29a3915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e29a391518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29a391518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29a3915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e29a39151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29a391518_0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29a3915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e29a391518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ece221f0f_2_1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dece221f0f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dece221f0f_2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ece221f0f_2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dece221f0f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dece221f0f_2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c23078fa6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dc23078f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2dc23078fa6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ece221f0f_2_1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dece221f0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dece221f0f_2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29a391518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e29a3915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e29a39151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29a39151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29a391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e29a39151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e5a9e1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e6cce5a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e6cce5a9e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ece221f0f_3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dece221f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2dece221f0f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ece221f0f_2_19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dece221f0f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dece221f0f_2_1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29a391518_0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29a3915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e29a391518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29a391518_0_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29a39151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e29a391518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484324adf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484324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e484324ad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29a391518_0_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29a3915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e29a391518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d71ea3cab_1_4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dd71ea3ca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dd71ea3cab_1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ece221f0f_2_2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dece221f0f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2dece221f0f_2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ece221f0f_2_2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dece221f0f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2dece221f0f_2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29a391518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e29a39151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2e29a391518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490d8a035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e490d8a0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2e490d8a03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ece221f0f_2_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dece221f0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2dece221f0f_2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ece221f0f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dece221f0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dece221f0f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d71ea3cab_1_5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dd71ea3ca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dd71ea3cab_1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ece221f0f_2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dece221f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dece221f0f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ece221f0f_2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dece221f0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dece221f0f_2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sz="5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6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6"/>
          <p:cNvGrpSpPr/>
          <p:nvPr/>
        </p:nvGrpSpPr>
        <p:grpSpPr>
          <a:xfrm>
            <a:off x="203781" y="44624"/>
            <a:ext cx="10787969" cy="868588"/>
            <a:chOff x="203781" y="44624"/>
            <a:chExt cx="10787969" cy="868588"/>
          </a:xfrm>
        </p:grpSpPr>
        <p:pic>
          <p:nvPicPr>
            <p:cNvPr id="24" name="Google Shape;24;p6"/>
            <p:cNvPicPr preferRelativeResize="0"/>
            <p:nvPr/>
          </p:nvPicPr>
          <p:blipFill rotWithShape="1">
            <a:blip r:embed="rId3">
              <a:alphaModFix/>
            </a:blip>
            <a:srcRect b="0" l="0" r="20055" t="0"/>
            <a:stretch/>
          </p:blipFill>
          <p:spPr>
            <a:xfrm>
              <a:off x="203781" y="44624"/>
              <a:ext cx="9419817" cy="868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41109" y="117740"/>
              <a:ext cx="950641" cy="7189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 b="0" l="14308" r="14145" t="0"/>
          <a:stretch/>
        </p:blipFill>
        <p:spPr>
          <a:xfrm>
            <a:off x="2134766" y="60100"/>
            <a:ext cx="7920880" cy="8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09521" y="1066630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622598" y="1642694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0" l="14308" r="14145" t="0"/>
          <a:stretch/>
        </p:blipFill>
        <p:spPr>
          <a:xfrm>
            <a:off x="2134766" y="60100"/>
            <a:ext cx="7920880" cy="8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1" name="Google Shape;51;p9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Zamalbide Auzoa z/g - 20100 Errenteria (Gipuzkoa)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T. (+34) 943 082 900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www.tknika.eus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9"/>
          <p:cNvGrpSpPr/>
          <p:nvPr/>
        </p:nvGrpSpPr>
        <p:grpSpPr>
          <a:xfrm>
            <a:off x="203781" y="44624"/>
            <a:ext cx="10787969" cy="868588"/>
            <a:chOff x="203781" y="44624"/>
            <a:chExt cx="10787969" cy="868588"/>
          </a:xfrm>
        </p:grpSpPr>
        <p:pic>
          <p:nvPicPr>
            <p:cNvPr id="54" name="Google Shape;54;p9"/>
            <p:cNvPicPr preferRelativeResize="0"/>
            <p:nvPr/>
          </p:nvPicPr>
          <p:blipFill rotWithShape="1">
            <a:blip r:embed="rId4">
              <a:alphaModFix/>
            </a:blip>
            <a:srcRect b="0" l="0" r="20055" t="0"/>
            <a:stretch/>
          </p:blipFill>
          <p:spPr>
            <a:xfrm>
              <a:off x="203781" y="44624"/>
              <a:ext cx="9419817" cy="868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41109" y="117740"/>
              <a:ext cx="950641" cy="7189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id="63" name="Google Shape;63;p10"/>
          <p:cNvPicPr preferRelativeResize="0"/>
          <p:nvPr/>
        </p:nvPicPr>
        <p:blipFill rotWithShape="1">
          <a:blip r:embed="rId3">
            <a:alphaModFix/>
          </a:blip>
          <a:srcRect b="0" l="14308" r="14145" t="0"/>
          <a:stretch/>
        </p:blipFill>
        <p:spPr>
          <a:xfrm>
            <a:off x="2134766" y="60100"/>
            <a:ext cx="7920880" cy="8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Índice">
  <p:cSld name="1_Índic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d71ea3cab_1_224"/>
          <p:cNvSpPr txBox="1"/>
          <p:nvPr>
            <p:ph idx="12" type="sldNum"/>
          </p:nvPr>
        </p:nvSpPr>
        <p:spPr>
          <a:xfrm>
            <a:off x="11806450" y="6324000"/>
            <a:ext cx="360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6" name="Google Shape;66;g2dd71ea3cab_1_224"/>
          <p:cNvSpPr txBox="1"/>
          <p:nvPr>
            <p:ph idx="1" type="subTitle"/>
          </p:nvPr>
        </p:nvSpPr>
        <p:spPr>
          <a:xfrm>
            <a:off x="1619820" y="476352"/>
            <a:ext cx="8896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rmAutofit/>
          </a:bodyPr>
          <a:lstStyle>
            <a:lvl1pPr lvl="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A3C9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4DA3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A7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69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g2dd71ea3cab_1_224"/>
          <p:cNvSpPr txBox="1"/>
          <p:nvPr>
            <p:ph idx="2" type="body"/>
          </p:nvPr>
        </p:nvSpPr>
        <p:spPr>
          <a:xfrm>
            <a:off x="793211" y="476352"/>
            <a:ext cx="885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9A7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69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A7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69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dd71ea3cab_1_224" title="Subtítulo"/>
          <p:cNvSpPr txBox="1"/>
          <p:nvPr>
            <p:ph idx="3" type="body"/>
          </p:nvPr>
        </p:nvSpPr>
        <p:spPr>
          <a:xfrm>
            <a:off x="1085666" y="6435649"/>
            <a:ext cx="3381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50" spcFirstLastPara="1" rIns="60950" wrap="square" tIns="304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A3C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4DA3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A7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69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dd71ea3cab_1_224"/>
          <p:cNvSpPr txBox="1"/>
          <p:nvPr>
            <p:ph idx="4" type="body"/>
          </p:nvPr>
        </p:nvSpPr>
        <p:spPr>
          <a:xfrm>
            <a:off x="1102877" y="1166698"/>
            <a:ext cx="99321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50" spcFirstLastPara="1" rIns="60950" wrap="square" tIns="30475">
            <a:norm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9A7"/>
              </a:buClr>
              <a:buSzPts val="1500"/>
              <a:buFont typeface="Calibri"/>
              <a:buAutoNum type="arabicPeriod"/>
              <a:defRPr b="0" i="0" sz="1300" u="none" cap="none" strike="noStrike">
                <a:solidFill>
                  <a:srgbClr val="0069A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A3C9"/>
              </a:buClr>
              <a:buSzPts val="1300"/>
              <a:buFont typeface="Arial"/>
              <a:buChar char="•"/>
              <a:defRPr b="0" i="0" sz="1200" u="none" cap="none" strike="noStrike">
                <a:solidFill>
                  <a:srgbClr val="8FC0D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545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5654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Ckg42mCFZLI" TargetMode="External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s.fakenamegenerator.com" TargetMode="External"/><Relationship Id="rId4" Type="http://schemas.openxmlformats.org/officeDocument/2006/relationships/hyperlink" Target="https://www.random-name-generator.com/" TargetMode="External"/><Relationship Id="rId5" Type="http://schemas.openxmlformats.org/officeDocument/2006/relationships/hyperlink" Target="https://fauxid.com/" TargetMode="External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hyperlink" Target="https://www.thispersondoesnotexist.com/" TargetMode="External"/><Relationship Id="rId5" Type="http://schemas.openxmlformats.org/officeDocument/2006/relationships/hyperlink" Target="https://generated.photos/faces" TargetMode="External"/><Relationship Id="rId6" Type="http://schemas.openxmlformats.org/officeDocument/2006/relationships/hyperlink" Target="https://creator.nightcafe.studio/" TargetMode="External"/><Relationship Id="rId7" Type="http://schemas.openxmlformats.org/officeDocument/2006/relationships/hyperlink" Target="https://www.artbreeder.com/browse?sort=trend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eintpl.github.io/AmIReal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ushed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iberdrola.com/conocenos/equipo-directivo/directivo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hyperlink" Target="https://tknika.eus/eu/tknikari-buruz/nor-da-nor-tknika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astebin.com/" TargetMode="External"/><Relationship Id="rId4" Type="http://schemas.openxmlformats.org/officeDocument/2006/relationships/hyperlink" Target="https://dehashed.com/" TargetMode="External"/><Relationship Id="rId5" Type="http://schemas.openxmlformats.org/officeDocument/2006/relationships/hyperlink" Target="https://haveibeenpwned.com/" TargetMode="External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hyperlink" Target="https://www.youtube.com/watch?v=nwWTbAL9674" TargetMode="External"/><Relationship Id="rId5" Type="http://schemas.openxmlformats.org/officeDocument/2006/relationships/hyperlink" Target="https://www.malwaresa.com/docs/2-osint/metadatos/2-2-1-foca-window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watch?v=Ph_KmKY1yE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mailto:info@tknika.eu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780950" y="2132856"/>
            <a:ext cx="1044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KONTZIENTZIAZIO</a:t>
            </a:r>
            <a:endParaRPr b="1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KANPAÑA</a:t>
            </a:r>
            <a:endParaRPr b="1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874626" y="4973106"/>
            <a:ext cx="10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Garikoitz Etxeberria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ece221f0f_2_8"/>
          <p:cNvSpPr/>
          <p:nvPr/>
        </p:nvSpPr>
        <p:spPr>
          <a:xfrm>
            <a:off x="716275" y="1376625"/>
            <a:ext cx="63486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dece221f0f_2_8"/>
          <p:cNvSpPr txBox="1"/>
          <p:nvPr>
            <p:ph type="ctrTitle"/>
          </p:nvPr>
        </p:nvSpPr>
        <p:spPr>
          <a:xfrm>
            <a:off x="918325" y="2240875"/>
            <a:ext cx="59445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Komunikabideak</a:t>
            </a:r>
            <a:r>
              <a:rPr b="0" lang="es-ES" sz="2200">
                <a:solidFill>
                  <a:schemeClr val="dk1"/>
                </a:solidFill>
              </a:rPr>
              <a:t>: </a:t>
            </a:r>
            <a:endParaRPr b="0"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200">
                <a:solidFill>
                  <a:schemeClr val="dk1"/>
                </a:solidFill>
              </a:rPr>
              <a:t>aldizkariak,</a:t>
            </a:r>
            <a:r>
              <a:rPr b="0" lang="es-ES" sz="2200"/>
              <a:t> </a:t>
            </a:r>
            <a:r>
              <a:rPr b="0" lang="es-ES" sz="2200">
                <a:solidFill>
                  <a:schemeClr val="dk1"/>
                </a:solidFill>
              </a:rPr>
              <a:t>egunkariak, irratia, etab.</a:t>
            </a:r>
            <a:endParaRPr b="0"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Foroak</a:t>
            </a:r>
            <a:r>
              <a:rPr b="0" lang="es-ES" sz="2200"/>
              <a:t>:</a:t>
            </a:r>
            <a:endParaRPr b="0"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200">
                <a:solidFill>
                  <a:schemeClr val="dk1"/>
                </a:solidFill>
              </a:rPr>
              <a:t>sare sozialak, blogak, wikiak, etab.</a:t>
            </a:r>
            <a:endParaRPr b="0"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200">
                <a:solidFill>
                  <a:schemeClr val="dk1"/>
                </a:solidFill>
              </a:rPr>
              <a:t>Hitzaldiak</a:t>
            </a:r>
            <a:r>
              <a:rPr b="0" lang="es-ES" sz="2200">
                <a:solidFill>
                  <a:schemeClr val="dk1"/>
                </a:solidFill>
              </a:rPr>
              <a:t>, sinposioak, etab.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55" name="Google Shape;155;g2dece221f0f_2_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6" name="Google Shape;156;g2dece221f0f_2_8"/>
          <p:cNvSpPr txBox="1"/>
          <p:nvPr/>
        </p:nvSpPr>
        <p:spPr>
          <a:xfrm>
            <a:off x="1019725" y="151110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OSINT iturri garrantzitsuenak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2dece221f0f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025" y="2115000"/>
            <a:ext cx="5171228" cy="26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ece221f0f_2_37"/>
          <p:cNvSpPr txBox="1"/>
          <p:nvPr>
            <p:ph type="ctrTitle"/>
          </p:nvPr>
        </p:nvSpPr>
        <p:spPr>
          <a:xfrm>
            <a:off x="443225" y="1790225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g2dece221f0f_2_3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5" name="Google Shape;165;g2dece221f0f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00" y="1637450"/>
            <a:ext cx="5742924" cy="33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ece221f0f_2_166"/>
          <p:cNvSpPr txBox="1"/>
          <p:nvPr>
            <p:ph type="ctrTitle"/>
          </p:nvPr>
        </p:nvSpPr>
        <p:spPr>
          <a:xfrm>
            <a:off x="443225" y="1790225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2" name="Google Shape;172;g2dece221f0f_2_16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3" name="Google Shape;173;g2dece221f0f_2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5080">
            <a:off x="-25323" y="1380341"/>
            <a:ext cx="6867296" cy="37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dece221f0f_2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013">
            <a:off x="6053967" y="1486267"/>
            <a:ext cx="5697393" cy="436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ece221f0f_2_159"/>
          <p:cNvSpPr txBox="1"/>
          <p:nvPr>
            <p:ph type="ctrTitle"/>
          </p:nvPr>
        </p:nvSpPr>
        <p:spPr>
          <a:xfrm>
            <a:off x="443225" y="1790225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1" name="Google Shape;181;g2dece221f0f_2_15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82" name="Google Shape;182;g2dece221f0f_2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00" y="1455875"/>
            <a:ext cx="7359800" cy="38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f2bcd39da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9" name="Google Shape;189;g2df2bcd39da_0_0"/>
          <p:cNvSpPr txBox="1"/>
          <p:nvPr/>
        </p:nvSpPr>
        <p:spPr>
          <a:xfrm>
            <a:off x="7964025" y="4692675"/>
            <a:ext cx="3353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BROCCOLI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2df2bcd39d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300" y="1790686"/>
            <a:ext cx="3868825" cy="282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 la vida te da brócoli, pide una pizza." id="191" name="Google Shape;191;g2df2bcd39da_0_0" title="BROCCOL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275" y="1645325"/>
            <a:ext cx="5802305" cy="32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ece221f0f_2_55"/>
          <p:cNvSpPr/>
          <p:nvPr/>
        </p:nvSpPr>
        <p:spPr>
          <a:xfrm>
            <a:off x="666200" y="1224225"/>
            <a:ext cx="7014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dece221f0f_2_55"/>
          <p:cNvSpPr txBox="1"/>
          <p:nvPr>
            <p:ph type="ctrTitle"/>
          </p:nvPr>
        </p:nvSpPr>
        <p:spPr>
          <a:xfrm>
            <a:off x="112250" y="1845375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100"/>
              <a:t>Sock Puppet (galtzerdiaren txotxongiloa), helburu bati buruzko informazioa biltzeko eta ikertzeko erabiltzen den </a:t>
            </a:r>
            <a:r>
              <a:rPr lang="es-ES" sz="2100"/>
              <a:t>perfil faltsua</a:t>
            </a:r>
            <a:r>
              <a:rPr b="0" lang="es-ES" sz="2100"/>
              <a:t> da.</a:t>
            </a:r>
            <a:endParaRPr b="0" sz="2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100"/>
              <a:t>Sock Puppet-en helburu nagusia </a:t>
            </a:r>
            <a:r>
              <a:rPr lang="es-ES" sz="2100"/>
              <a:t>profila </a:t>
            </a:r>
            <a:r>
              <a:rPr b="0" lang="es-ES" sz="2100"/>
              <a:t>ikertzaileei lotuta egotea </a:t>
            </a:r>
            <a:r>
              <a:rPr lang="es-ES" sz="2100"/>
              <a:t>saihestea </a:t>
            </a:r>
            <a:r>
              <a:rPr b="0" lang="es-ES" sz="2100"/>
              <a:t>da.</a:t>
            </a:r>
            <a:endParaRPr b="0" sz="2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99" name="Google Shape;199;g2dece221f0f_2_5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0" name="Google Shape;200;g2dece221f0f_2_55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Fake kontuak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dece221f0f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950" y="2079751"/>
            <a:ext cx="3387999" cy="25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dece221f0f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8534399" y="2034150"/>
            <a:ext cx="2890781" cy="192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dece221f0f_2_63"/>
          <p:cNvSpPr/>
          <p:nvPr/>
        </p:nvSpPr>
        <p:spPr>
          <a:xfrm>
            <a:off x="411475" y="1224225"/>
            <a:ext cx="7073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dece221f0f_2_63"/>
          <p:cNvSpPr txBox="1"/>
          <p:nvPr>
            <p:ph type="ctrTitle"/>
          </p:nvPr>
        </p:nvSpPr>
        <p:spPr>
          <a:xfrm>
            <a:off x="627250" y="2118950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s-ES" sz="2400"/>
              <a:t>IP -a </a:t>
            </a:r>
            <a:r>
              <a:rPr lang="es-ES" sz="2400"/>
              <a:t>ezkutatu</a:t>
            </a:r>
            <a:r>
              <a:rPr b="0" lang="es-ES" sz="2400"/>
              <a:t>. VPN baten erabilera edo </a:t>
            </a:r>
            <a:r>
              <a:rPr lang="es-ES" sz="2400"/>
              <a:t>Tor </a:t>
            </a:r>
            <a:r>
              <a:rPr b="0" lang="es-ES" sz="2400"/>
              <a:t>erabili kontua sortzean.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-ES" sz="2400"/>
              <a:t>WIFI </a:t>
            </a:r>
            <a:r>
              <a:rPr b="0" lang="es-ES" sz="2400"/>
              <a:t>publiko bat erabili.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s-ES" sz="2400"/>
              <a:t>Kontu faltsua erabiltzean beti </a:t>
            </a:r>
            <a:r>
              <a:rPr lang="es-ES" sz="2400"/>
              <a:t>VPN </a:t>
            </a:r>
            <a:r>
              <a:rPr b="0" lang="es-ES" sz="2400"/>
              <a:t>bidez.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-ES" sz="2400"/>
              <a:t>Fake </a:t>
            </a:r>
            <a:r>
              <a:rPr b="0" lang="es-ES" sz="2400"/>
              <a:t>kontuarekin eguneroko aktibitateak burutu.</a:t>
            </a:r>
            <a:endParaRPr b="0"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10" name="Google Shape;210;g2dece221f0f_2_6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g2dece221f0f_2_63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ece221f0f_2_71"/>
          <p:cNvSpPr/>
          <p:nvPr/>
        </p:nvSpPr>
        <p:spPr>
          <a:xfrm>
            <a:off x="411475" y="1224225"/>
            <a:ext cx="7112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dece221f0f_2_71"/>
          <p:cNvSpPr txBox="1"/>
          <p:nvPr>
            <p:ph type="ctrTitle"/>
          </p:nvPr>
        </p:nvSpPr>
        <p:spPr>
          <a:xfrm>
            <a:off x="1077225" y="2285425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b="0" lang="es-ES" sz="2400"/>
              <a:t>Kontuaren </a:t>
            </a:r>
            <a:r>
              <a:rPr lang="es-ES" sz="2400"/>
              <a:t>identitatea </a:t>
            </a:r>
            <a:r>
              <a:rPr b="0" lang="es-ES" sz="2400"/>
              <a:t>sortu:</a:t>
            </a:r>
            <a:endParaRPr b="0"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ES" sz="2400" u="sng">
                <a:solidFill>
                  <a:schemeClr val="hlink"/>
                </a:solidFill>
                <a:hlinkClick r:id="rId3"/>
              </a:rPr>
              <a:t>https://es.fakenamegenerator.com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ES" sz="2400" u="sng">
                <a:solidFill>
                  <a:schemeClr val="hlink"/>
                </a:solidFill>
                <a:hlinkClick r:id="rId4"/>
              </a:rPr>
              <a:t>https://www.random-name-generator.com/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ES" sz="2400" u="sng">
                <a:solidFill>
                  <a:schemeClr val="hlink"/>
                </a:solidFill>
                <a:hlinkClick r:id="rId5"/>
              </a:rPr>
              <a:t>https://fauxid.com/</a:t>
            </a:r>
            <a:endParaRPr sz="24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19" name="Google Shape;219;g2dece221f0f_2_7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0" name="Google Shape;220;g2dece221f0f_2_71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dece221f0f_2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44593">
            <a:off x="8534399" y="2034150"/>
            <a:ext cx="2890781" cy="1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dece221f0f_2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8713237" y="2210725"/>
            <a:ext cx="2890781" cy="192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dece221f0f_2_81"/>
          <p:cNvSpPr/>
          <p:nvPr/>
        </p:nvSpPr>
        <p:spPr>
          <a:xfrm>
            <a:off x="411475" y="1224225"/>
            <a:ext cx="71715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dece221f0f_2_81"/>
          <p:cNvSpPr txBox="1"/>
          <p:nvPr>
            <p:ph type="ctrTitle"/>
          </p:nvPr>
        </p:nvSpPr>
        <p:spPr>
          <a:xfrm>
            <a:off x="645850" y="2566150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 startAt="6"/>
            </a:pPr>
            <a:r>
              <a:rPr b="0" lang="es-ES" sz="2300"/>
              <a:t>Norberaren irudia osatu. Inoiz ez </a:t>
            </a:r>
            <a:r>
              <a:rPr b="0" lang="es-ES" sz="2300"/>
              <a:t>erabili </a:t>
            </a:r>
            <a:r>
              <a:rPr b="0" lang="es-ES" sz="2300"/>
              <a:t>pertsona erreal baten </a:t>
            </a:r>
            <a:r>
              <a:rPr lang="es-ES" sz="2300"/>
              <a:t>argazkia</a:t>
            </a:r>
            <a:r>
              <a:rPr b="0" lang="es-ES" sz="2300"/>
              <a:t>:</a:t>
            </a:r>
            <a:endParaRPr b="0" sz="2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-374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-ES" sz="2300" u="sng">
                <a:solidFill>
                  <a:schemeClr val="hlink"/>
                </a:solidFill>
                <a:hlinkClick r:id="rId4"/>
              </a:rPr>
              <a:t>https://www.thispersondoesnotexist.com/</a:t>
            </a:r>
            <a:endParaRPr sz="2300"/>
          </a:p>
          <a:p>
            <a:pPr indent="-374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-ES" sz="2300" u="sng">
                <a:solidFill>
                  <a:schemeClr val="hlink"/>
                </a:solidFill>
                <a:hlinkClick r:id="rId5"/>
              </a:rPr>
              <a:t>https://generated.photos/faces</a:t>
            </a:r>
            <a:endParaRPr sz="2300"/>
          </a:p>
          <a:p>
            <a:pPr indent="-374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-ES" sz="2300" u="sng">
                <a:solidFill>
                  <a:schemeClr val="hlink"/>
                </a:solidFill>
                <a:hlinkClick r:id="rId6"/>
              </a:rPr>
              <a:t>https://creator.nightcafe.studio/</a:t>
            </a:r>
            <a:endParaRPr sz="2300"/>
          </a:p>
          <a:p>
            <a:pPr indent="-374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s-ES" sz="2300" u="sng">
                <a:solidFill>
                  <a:schemeClr val="hlink"/>
                </a:solidFill>
                <a:hlinkClick r:id="rId7"/>
              </a:rPr>
              <a:t>https://www.artbreeder.com/browse?sort=trending</a:t>
            </a:r>
            <a:endParaRPr sz="2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</p:txBody>
      </p:sp>
      <p:sp>
        <p:nvSpPr>
          <p:cNvPr id="230" name="Google Shape;230;g2dece221f0f_2_8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1" name="Google Shape;231;g2dece221f0f_2_81"/>
          <p:cNvSpPr txBox="1"/>
          <p:nvPr/>
        </p:nvSpPr>
        <p:spPr>
          <a:xfrm>
            <a:off x="1049350" y="13647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ece221f0f_2_96"/>
          <p:cNvSpPr/>
          <p:nvPr/>
        </p:nvSpPr>
        <p:spPr>
          <a:xfrm>
            <a:off x="411475" y="1224225"/>
            <a:ext cx="69756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dece221f0f_2_96"/>
          <p:cNvSpPr txBox="1"/>
          <p:nvPr>
            <p:ph type="ctrTitle"/>
          </p:nvPr>
        </p:nvSpPr>
        <p:spPr>
          <a:xfrm>
            <a:off x="411475" y="2296963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400"/>
              <a:t>Nola jakin argazki bat faltsua dela?</a:t>
            </a:r>
            <a:endParaRPr b="0"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400" u="sng">
                <a:solidFill>
                  <a:schemeClr val="hlink"/>
                </a:solidFill>
                <a:hlinkClick r:id="rId3"/>
              </a:rPr>
              <a:t>https://seintpl.github.io/AmIReal/</a:t>
            </a:r>
            <a:endParaRPr b="0"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39" name="Google Shape;239;g2dece221f0f_2_9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0" name="Google Shape;240;g2dece221f0f_2_96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dece221f0f_2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650" y="2558138"/>
            <a:ext cx="3077475" cy="30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dece221f0f_2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44593">
            <a:off x="8320674" y="2219975"/>
            <a:ext cx="2890781" cy="1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c23078fa6_0_0"/>
          <p:cNvSpPr txBox="1"/>
          <p:nvPr>
            <p:ph type="title"/>
          </p:nvPr>
        </p:nvSpPr>
        <p:spPr>
          <a:xfrm>
            <a:off x="478582" y="1124744"/>
            <a:ext cx="1116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AURKIBIDEA</a:t>
            </a:r>
            <a:endParaRPr/>
          </a:p>
        </p:txBody>
      </p:sp>
      <p:sp>
        <p:nvSpPr>
          <p:cNvPr id="84" name="Google Shape;84;g2dc23078fa6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5" name="Google Shape;85;g2dc23078fa6_0_0"/>
          <p:cNvSpPr txBox="1"/>
          <p:nvPr>
            <p:ph idx="1" type="body"/>
          </p:nvPr>
        </p:nvSpPr>
        <p:spPr>
          <a:xfrm>
            <a:off x="955100" y="1988750"/>
            <a:ext cx="92532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70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-ES" sz="2800"/>
              <a:t>Ingenieritza soziala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5270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-ES" sz="2800"/>
              <a:t>Informazioa bilaketa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ece221f0f_2_112"/>
          <p:cNvSpPr/>
          <p:nvPr/>
        </p:nvSpPr>
        <p:spPr>
          <a:xfrm>
            <a:off x="411475" y="1224225"/>
            <a:ext cx="68973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dece221f0f_2_112"/>
          <p:cNvSpPr txBox="1"/>
          <p:nvPr>
            <p:ph type="ctrTitle"/>
          </p:nvPr>
        </p:nvSpPr>
        <p:spPr>
          <a:xfrm>
            <a:off x="1114375" y="2006625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 startAt="7"/>
            </a:pPr>
            <a:r>
              <a:rPr lang="es-ES" sz="2100"/>
              <a:t>Telefono </a:t>
            </a:r>
            <a:r>
              <a:rPr b="0" lang="es-ES" sz="2100"/>
              <a:t>zenbaki birtualak</a:t>
            </a:r>
            <a:r>
              <a:rPr b="0" lang="es-ES" sz="2100"/>
              <a:t>: </a:t>
            </a:r>
            <a:r>
              <a:rPr b="0" lang="es-ES" sz="2100" u="sng">
                <a:solidFill>
                  <a:schemeClr val="hlink"/>
                </a:solidFill>
                <a:hlinkClick r:id="rId3"/>
              </a:rPr>
              <a:t>https://hushed.com/</a:t>
            </a:r>
            <a:endParaRPr b="0" sz="2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250" name="Google Shape;250;g2dece221f0f_2_11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1" name="Google Shape;251;g2dece221f0f_2_112"/>
          <p:cNvSpPr txBox="1"/>
          <p:nvPr/>
        </p:nvSpPr>
        <p:spPr>
          <a:xfrm>
            <a:off x="1049350" y="13647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2dece221f0f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44593">
            <a:off x="8713237" y="2210725"/>
            <a:ext cx="2890781" cy="19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dece221f0f_2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613" y="2435875"/>
            <a:ext cx="59340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dece221f0f_2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8638887" y="1606700"/>
            <a:ext cx="2890781" cy="192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dece221f0f_2_122"/>
          <p:cNvSpPr/>
          <p:nvPr/>
        </p:nvSpPr>
        <p:spPr>
          <a:xfrm>
            <a:off x="411475" y="1224225"/>
            <a:ext cx="72891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dece221f0f_2_122"/>
          <p:cNvSpPr txBox="1"/>
          <p:nvPr>
            <p:ph type="ctrTitle"/>
          </p:nvPr>
        </p:nvSpPr>
        <p:spPr>
          <a:xfrm>
            <a:off x="491775" y="1923000"/>
            <a:ext cx="86241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 startAt="8"/>
            </a:pPr>
            <a:r>
              <a:rPr b="0" lang="es-ES" sz="2500"/>
              <a:t>Fake konturako </a:t>
            </a:r>
            <a:r>
              <a:rPr lang="es-ES" sz="2500"/>
              <a:t>posta </a:t>
            </a:r>
            <a:r>
              <a:rPr b="0" lang="es-ES" sz="2500"/>
              <a:t>elektronikoko kontu bat sortzean, edozein posta elektronikoko hornitzaile, </a:t>
            </a:r>
            <a:r>
              <a:rPr lang="es-ES" sz="2500"/>
              <a:t>gmail.com, mail.com, gmx.es </a:t>
            </a:r>
            <a:r>
              <a:rPr b="0" lang="es-ES" sz="2500"/>
              <a:t>edo </a:t>
            </a:r>
            <a:r>
              <a:rPr lang="es-ES" sz="2500"/>
              <a:t>yahoo.com</a:t>
            </a:r>
            <a:r>
              <a:rPr b="0" lang="es-ES" sz="2500"/>
              <a:t>...komeni da.</a:t>
            </a:r>
            <a:endParaRPr b="0" sz="25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500"/>
              <a:t>Gure kasuan </a:t>
            </a:r>
            <a:r>
              <a:rPr lang="es-ES" sz="2500"/>
              <a:t>protonmail</a:t>
            </a:r>
            <a:r>
              <a:rPr b="0" lang="es-ES" sz="2500"/>
              <a:t>-ekin egingo dugu.</a:t>
            </a:r>
            <a:endParaRPr b="0" sz="2500"/>
          </a:p>
        </p:txBody>
      </p:sp>
      <p:sp>
        <p:nvSpPr>
          <p:cNvPr id="262" name="Google Shape;262;g2dece221f0f_2_12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3" name="Google Shape;263;g2dece221f0f_2_122"/>
          <p:cNvSpPr txBox="1"/>
          <p:nvPr/>
        </p:nvSpPr>
        <p:spPr>
          <a:xfrm>
            <a:off x="1049350" y="13647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ece221f0f_2_132"/>
          <p:cNvSpPr/>
          <p:nvPr/>
        </p:nvSpPr>
        <p:spPr>
          <a:xfrm>
            <a:off x="411475" y="1224225"/>
            <a:ext cx="79944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dece221f0f_2_132"/>
          <p:cNvSpPr txBox="1"/>
          <p:nvPr>
            <p:ph type="ctrTitle"/>
          </p:nvPr>
        </p:nvSpPr>
        <p:spPr>
          <a:xfrm>
            <a:off x="1216625" y="2127400"/>
            <a:ext cx="75936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9"/>
            </a:pPr>
            <a:r>
              <a:rPr b="0" lang="es-ES" sz="2400"/>
              <a:t>Kontu berriak sortu ahala, </a:t>
            </a:r>
            <a:r>
              <a:rPr lang="es-ES" sz="2400"/>
              <a:t>datu pertsonal </a:t>
            </a:r>
            <a:r>
              <a:rPr b="0" lang="es-ES" sz="2400"/>
              <a:t>asko sortzen dira. Zure izena, pasahitzak, telefono-zenbakiak, jaioteguna…</a:t>
            </a:r>
            <a:endParaRPr b="0" sz="2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-ES" sz="2400"/>
              <a:t>Pasahitzen </a:t>
            </a:r>
            <a:r>
              <a:rPr lang="es-ES" sz="2400"/>
              <a:t>administratzaileak</a:t>
            </a:r>
            <a:r>
              <a:rPr b="0" lang="es-ES" sz="2400"/>
              <a:t>, datuak biltegiratzeko m</a:t>
            </a:r>
            <a:r>
              <a:rPr b="0" lang="es-ES" sz="2400"/>
              <a:t>odu egokia:</a:t>
            </a:r>
            <a:endParaRPr b="0" sz="2400"/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/>
              <a:t>Bitwarden </a:t>
            </a:r>
            <a:r>
              <a:rPr b="0" lang="es-ES" sz="2400"/>
              <a:t>(hodeian) edo </a:t>
            </a:r>
            <a:r>
              <a:rPr lang="es-ES" sz="2400"/>
              <a:t>KeePassXC</a:t>
            </a:r>
            <a:endParaRPr b="0" sz="2400"/>
          </a:p>
        </p:txBody>
      </p:sp>
      <p:sp>
        <p:nvSpPr>
          <p:cNvPr id="271" name="Google Shape;271;g2dece221f0f_2_13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2" name="Google Shape;272;g2dece221f0f_2_132"/>
          <p:cNvSpPr txBox="1"/>
          <p:nvPr/>
        </p:nvSpPr>
        <p:spPr>
          <a:xfrm>
            <a:off x="1049350" y="13647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dece221f0f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9157362" y="1625275"/>
            <a:ext cx="2890781" cy="1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ece221f0f_2_141"/>
          <p:cNvSpPr/>
          <p:nvPr/>
        </p:nvSpPr>
        <p:spPr>
          <a:xfrm>
            <a:off x="411475" y="1300425"/>
            <a:ext cx="7445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dece221f0f_2_141"/>
          <p:cNvSpPr txBox="1"/>
          <p:nvPr>
            <p:ph type="ctrTitle"/>
          </p:nvPr>
        </p:nvSpPr>
        <p:spPr>
          <a:xfrm>
            <a:off x="1300725" y="2018425"/>
            <a:ext cx="76119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AutoNum type="arabicPeriod" startAt="10"/>
            </a:pPr>
            <a:r>
              <a:rPr b="0" lang="es-ES" sz="2700"/>
              <a:t>Badaezpada, </a:t>
            </a:r>
            <a:r>
              <a:rPr lang="es-ES" sz="2700"/>
              <a:t>kontu fake bat baino gehiago</a:t>
            </a:r>
            <a:r>
              <a:rPr b="0" lang="es-ES" sz="2700"/>
              <a:t> izatea aholkatzen da, ikertzaileak segurtasun-kopia aktibo bat izango dezan.</a:t>
            </a:r>
            <a:endParaRPr b="0" sz="2700"/>
          </a:p>
        </p:txBody>
      </p:sp>
      <p:sp>
        <p:nvSpPr>
          <p:cNvPr id="281" name="Google Shape;281;g2dece221f0f_2_14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2" name="Google Shape;282;g2dece221f0f_2_141"/>
          <p:cNvSpPr txBox="1"/>
          <p:nvPr/>
        </p:nvSpPr>
        <p:spPr>
          <a:xfrm>
            <a:off x="1049350" y="13647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SOCK PUPPETS: 10 urratsetan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2dece221f0f_2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9157362" y="1625275"/>
            <a:ext cx="2890781" cy="1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30077fdee_0_0"/>
          <p:cNvSpPr txBox="1"/>
          <p:nvPr>
            <p:ph type="ctrTitle"/>
          </p:nvPr>
        </p:nvSpPr>
        <p:spPr>
          <a:xfrm>
            <a:off x="1300725" y="2018425"/>
            <a:ext cx="76119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sz="2500"/>
              <a:t>Identitate </a:t>
            </a:r>
            <a:r>
              <a:rPr b="0" lang="es-ES" sz="2500"/>
              <a:t>bat asmatu</a:t>
            </a:r>
            <a:endParaRPr b="0"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sz="2500"/>
              <a:t>Argazki </a:t>
            </a:r>
            <a:r>
              <a:rPr b="0" lang="es-ES" sz="2500"/>
              <a:t>bat aukeratu</a:t>
            </a:r>
            <a:endParaRPr b="0"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0" lang="es-ES" sz="2500"/>
              <a:t>Email bat sortu:</a:t>
            </a:r>
            <a:r>
              <a:rPr lang="es-ES" sz="2500"/>
              <a:t>Protonmail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0" lang="es-ES" sz="2500"/>
              <a:t>Pasahitz kudeatzaile bat:</a:t>
            </a:r>
            <a:r>
              <a:rPr lang="es-ES" sz="2500"/>
              <a:t>Keepass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sz="2500"/>
              <a:t>Linkedin </a:t>
            </a:r>
            <a:r>
              <a:rPr b="0" lang="es-ES" sz="2500"/>
              <a:t>kontu bat egin</a:t>
            </a:r>
            <a:endParaRPr b="0"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0" lang="es-ES" sz="2500"/>
              <a:t>…</a:t>
            </a:r>
            <a:endParaRPr b="0" sz="2500"/>
          </a:p>
        </p:txBody>
      </p:sp>
      <p:sp>
        <p:nvSpPr>
          <p:cNvPr id="290" name="Google Shape;290;g2730077fdee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1" name="Google Shape;291;g2730077fdee_0_0"/>
          <p:cNvSpPr txBox="1"/>
          <p:nvPr/>
        </p:nvSpPr>
        <p:spPr>
          <a:xfrm>
            <a:off x="1049350" y="1364775"/>
            <a:ext cx="8483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PR1.IKERKETARAKO KONTUA SORTU: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2730077fd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593">
            <a:off x="9157362" y="1625275"/>
            <a:ext cx="2890781" cy="1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29a391518_0_23"/>
          <p:cNvSpPr/>
          <p:nvPr/>
        </p:nvSpPr>
        <p:spPr>
          <a:xfrm>
            <a:off x="411475" y="1224225"/>
            <a:ext cx="75438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e29a391518_0_23"/>
          <p:cNvSpPr txBox="1"/>
          <p:nvPr>
            <p:ph type="ctrTitle"/>
          </p:nvPr>
        </p:nvSpPr>
        <p:spPr>
          <a:xfrm>
            <a:off x="540975" y="2327100"/>
            <a:ext cx="5193300" cy="22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Telefono</a:t>
            </a:r>
            <a:r>
              <a:rPr b="0" lang="es-ES" sz="2300"/>
              <a:t>-zenbakiak eta</a:t>
            </a:r>
            <a:endParaRPr b="0"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300"/>
              <a:t> barne-luzapenak.</a:t>
            </a:r>
            <a:endParaRPr b="0"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Helbide elektronikoak</a:t>
            </a:r>
            <a:r>
              <a:rPr b="0" lang="es-ES" sz="2300"/>
              <a:t>.</a:t>
            </a:r>
            <a:endParaRPr b="0"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Egitura hierarkikoari </a:t>
            </a:r>
            <a:r>
              <a:rPr b="0" lang="es-ES" sz="2300"/>
              <a:t>buruzko informazioa.</a:t>
            </a:r>
            <a:endParaRPr b="0" sz="2300"/>
          </a:p>
        </p:txBody>
      </p:sp>
      <p:sp>
        <p:nvSpPr>
          <p:cNvPr id="300" name="Google Shape;300;g2e29a391518_0_2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1" name="Google Shape;301;g2e29a391518_0_23"/>
          <p:cNvSpPr txBox="1"/>
          <p:nvPr/>
        </p:nvSpPr>
        <p:spPr>
          <a:xfrm>
            <a:off x="657850" y="1191250"/>
            <a:ext cx="99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</a:rPr>
              <a:t>Webguneak:Guztia</a:t>
            </a:r>
            <a:r>
              <a:rPr b="1" lang="es-ES" sz="3200">
                <a:solidFill>
                  <a:schemeClr val="dk1"/>
                </a:solidFill>
              </a:rPr>
              <a:t> hasten den tokia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302" name="Google Shape;302;g2e29a391518_0_23"/>
          <p:cNvSpPr txBox="1"/>
          <p:nvPr/>
        </p:nvSpPr>
        <p:spPr>
          <a:xfrm>
            <a:off x="6673650" y="2212050"/>
            <a:ext cx="57687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chemeClr val="dk1"/>
                </a:solidFill>
              </a:rPr>
              <a:t>Proba-</a:t>
            </a:r>
            <a:r>
              <a:rPr b="1" lang="es-ES" sz="2300">
                <a:solidFill>
                  <a:schemeClr val="dk1"/>
                </a:solidFill>
              </a:rPr>
              <a:t>azpiegitura</a:t>
            </a:r>
            <a:r>
              <a:rPr lang="es-E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chemeClr val="dk1"/>
                </a:solidFill>
              </a:rPr>
              <a:t>Web atari zaharrak edo erabiltzen ez direnak eta </a:t>
            </a:r>
            <a:r>
              <a:rPr b="1" lang="es-ES" sz="2300">
                <a:solidFill>
                  <a:schemeClr val="dk1"/>
                </a:solidFill>
              </a:rPr>
              <a:t>eguneratu gabeak</a:t>
            </a:r>
            <a:r>
              <a:rPr lang="es-E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chemeClr val="dk1"/>
                </a:solidFill>
              </a:rPr>
              <a:t>Ekipoen </a:t>
            </a:r>
            <a:r>
              <a:rPr b="1" lang="es-ES" sz="2300">
                <a:solidFill>
                  <a:schemeClr val="dk1"/>
                </a:solidFill>
              </a:rPr>
              <a:t>izenak </a:t>
            </a:r>
            <a:r>
              <a:rPr lang="es-ES" sz="2300">
                <a:solidFill>
                  <a:schemeClr val="dk1"/>
                </a:solidFill>
              </a:rPr>
              <a:t>eta barne-</a:t>
            </a:r>
            <a:r>
              <a:rPr b="1" lang="es-ES" sz="2300">
                <a:solidFill>
                  <a:schemeClr val="dk1"/>
                </a:solidFill>
              </a:rPr>
              <a:t>ibilbideak</a:t>
            </a:r>
            <a:r>
              <a:rPr lang="es-E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chemeClr val="dk1"/>
                </a:solidFill>
              </a:rPr>
              <a:t>Erabiltzaile-</a:t>
            </a:r>
            <a:r>
              <a:rPr b="1" lang="es-ES" sz="2300">
                <a:solidFill>
                  <a:schemeClr val="dk1"/>
                </a:solidFill>
              </a:rPr>
              <a:t>izenak</a:t>
            </a:r>
            <a:r>
              <a:rPr lang="es-ES" sz="2300">
                <a:solidFill>
                  <a:schemeClr val="dk1"/>
                </a:solidFill>
              </a:rPr>
              <a:t> dituzten eskuliburuak eta pasahitz lehenetsiak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g2e29a391518_0_23"/>
          <p:cNvGrpSpPr/>
          <p:nvPr/>
        </p:nvGrpSpPr>
        <p:grpSpPr>
          <a:xfrm>
            <a:off x="4471575" y="2213747"/>
            <a:ext cx="2055900" cy="1480090"/>
            <a:chOff x="557400" y="2135800"/>
            <a:chExt cx="2055900" cy="1689600"/>
          </a:xfrm>
        </p:grpSpPr>
        <p:sp>
          <p:nvSpPr>
            <p:cNvPr id="304" name="Google Shape;304;g2e29a391518_0_23"/>
            <p:cNvSpPr/>
            <p:nvPr/>
          </p:nvSpPr>
          <p:spPr>
            <a:xfrm>
              <a:off x="557400" y="2135800"/>
              <a:ext cx="2055900" cy="1689600"/>
            </a:xfrm>
            <a:prstGeom prst="roundRect">
              <a:avLst>
                <a:gd fmla="val 16667" name="adj"/>
              </a:avLst>
            </a:prstGeom>
            <a:solidFill>
              <a:srgbClr val="CEDA2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2e29a391518_0_23"/>
            <p:cNvSpPr txBox="1"/>
            <p:nvPr/>
          </p:nvSpPr>
          <p:spPr>
            <a:xfrm>
              <a:off x="557400" y="2656837"/>
              <a:ext cx="2055900" cy="756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63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2400">
                  <a:solidFill>
                    <a:schemeClr val="dk1"/>
                  </a:solidFill>
                </a:rPr>
                <a:t>WhoisWho?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e29a391518_1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13151">
            <a:off x="7567088" y="1543299"/>
            <a:ext cx="3854874" cy="434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e29a391518_1_0"/>
          <p:cNvSpPr/>
          <p:nvPr/>
        </p:nvSpPr>
        <p:spPr>
          <a:xfrm>
            <a:off x="411475" y="1224225"/>
            <a:ext cx="100716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e29a391518_1_0"/>
          <p:cNvSpPr txBox="1"/>
          <p:nvPr>
            <p:ph type="ctrTitle"/>
          </p:nvPr>
        </p:nvSpPr>
        <p:spPr>
          <a:xfrm>
            <a:off x="1412600" y="3693825"/>
            <a:ext cx="9670200" cy="11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314" name="Google Shape;314;g2e29a391518_1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5" name="Google Shape;315;g2e29a391518_1_0"/>
          <p:cNvSpPr txBox="1"/>
          <p:nvPr/>
        </p:nvSpPr>
        <p:spPr>
          <a:xfrm>
            <a:off x="657850" y="1191250"/>
            <a:ext cx="99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</a:rPr>
              <a:t>Webguneak:Lehenengoa hasten den tokia da.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316" name="Google Shape;316;g2e29a39151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6821">
            <a:off x="279000" y="2287975"/>
            <a:ext cx="4852473" cy="290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g2e29a391518_1_0"/>
          <p:cNvGrpSpPr/>
          <p:nvPr/>
        </p:nvGrpSpPr>
        <p:grpSpPr>
          <a:xfrm>
            <a:off x="4941798" y="2242696"/>
            <a:ext cx="1989700" cy="1076782"/>
            <a:chOff x="557400" y="2135800"/>
            <a:chExt cx="2055900" cy="1689600"/>
          </a:xfrm>
        </p:grpSpPr>
        <p:sp>
          <p:nvSpPr>
            <p:cNvPr id="318" name="Google Shape;318;g2e29a391518_1_0"/>
            <p:cNvSpPr/>
            <p:nvPr/>
          </p:nvSpPr>
          <p:spPr>
            <a:xfrm>
              <a:off x="557400" y="2135800"/>
              <a:ext cx="2055900" cy="1689600"/>
            </a:xfrm>
            <a:prstGeom prst="roundRect">
              <a:avLst>
                <a:gd fmla="val 16667" name="adj"/>
              </a:avLst>
            </a:prstGeom>
            <a:solidFill>
              <a:srgbClr val="CEDA2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2e29a391518_1_0"/>
            <p:cNvSpPr txBox="1"/>
            <p:nvPr/>
          </p:nvSpPr>
          <p:spPr>
            <a:xfrm>
              <a:off x="705455" y="2234900"/>
              <a:ext cx="1759800" cy="756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63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900">
                  <a:solidFill>
                    <a:schemeClr val="dk1"/>
                  </a:solidFill>
                </a:rPr>
                <a:t>NOR </a:t>
              </a:r>
              <a:endParaRPr b="1" sz="19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900">
                  <a:solidFill>
                    <a:schemeClr val="dk1"/>
                  </a:solidFill>
                </a:rPr>
                <a:t>da </a:t>
              </a:r>
              <a:endParaRPr b="1" sz="19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ES" sz="1900">
                  <a:solidFill>
                    <a:schemeClr val="dk1"/>
                  </a:solidFill>
                </a:rPr>
                <a:t>NOR</a:t>
              </a:r>
              <a:r>
                <a:rPr b="1" lang="es-ES" sz="1900">
                  <a:solidFill>
                    <a:schemeClr val="dk1"/>
                  </a:solidFill>
                </a:rPr>
                <a:t>?</a:t>
              </a:r>
              <a:endParaRPr b="1" sz="19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g2e29a391518_1_0"/>
          <p:cNvSpPr txBox="1"/>
          <p:nvPr/>
        </p:nvSpPr>
        <p:spPr>
          <a:xfrm>
            <a:off x="1412600" y="5359250"/>
            <a:ext cx="3879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https://tknika.eus/eu/tknikari-buruz/nor-da-nor-tknikan/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29a391518_0_37"/>
          <p:cNvSpPr/>
          <p:nvPr/>
        </p:nvSpPr>
        <p:spPr>
          <a:xfrm>
            <a:off x="411475" y="1224225"/>
            <a:ext cx="87591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e29a391518_0_37"/>
          <p:cNvSpPr txBox="1"/>
          <p:nvPr>
            <p:ph type="ctrTitle"/>
          </p:nvPr>
        </p:nvSpPr>
        <p:spPr>
          <a:xfrm>
            <a:off x="657850" y="1973600"/>
            <a:ext cx="8759100" cy="106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s-ES" sz="2100"/>
              <a:t>Zaila da jakitea aurkitutako pasahitzak eguneratuta dauden, edo erabilera egoera ezagutzea…, edo erabilitako pasahitzen politika.</a:t>
            </a:r>
            <a:endParaRPr b="0" sz="2100"/>
          </a:p>
        </p:txBody>
      </p:sp>
      <p:sp>
        <p:nvSpPr>
          <p:cNvPr id="328" name="Google Shape;328;g2e29a391518_0_37"/>
          <p:cNvSpPr txBox="1"/>
          <p:nvPr>
            <p:ph idx="1" type="subTitle"/>
          </p:nvPr>
        </p:nvSpPr>
        <p:spPr>
          <a:xfrm>
            <a:off x="1828561" y="5042534"/>
            <a:ext cx="853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e29a391518_0_3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0" name="Google Shape;330;g2e29a391518_0_37"/>
          <p:cNvSpPr txBox="1"/>
          <p:nvPr/>
        </p:nvSpPr>
        <p:spPr>
          <a:xfrm>
            <a:off x="657850" y="1191250"/>
            <a:ext cx="970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Informazio-ihesa – Laneko kredentzialak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31" name="Google Shape;331;g2e29a391518_0_37"/>
          <p:cNvSpPr txBox="1"/>
          <p:nvPr/>
        </p:nvSpPr>
        <p:spPr>
          <a:xfrm>
            <a:off x="919200" y="3322075"/>
            <a:ext cx="42759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</a:rPr>
              <a:t>• Pastebin -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https://pastebin.com/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</a:rPr>
              <a:t>• Dehashed -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u="sng">
                <a:solidFill>
                  <a:schemeClr val="hlink"/>
                </a:solidFill>
                <a:hlinkClick r:id="rId4"/>
              </a:rPr>
              <a:t>https://dehashed.com/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</a:rPr>
              <a:t>• Haveibeenpwned -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u="sng">
                <a:solidFill>
                  <a:schemeClr val="hlink"/>
                </a:solidFill>
                <a:hlinkClick r:id="rId5"/>
              </a:rPr>
              <a:t>https://haveibeenpwned.com/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32" name="Google Shape;332;g2e29a391518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675" y="3147738"/>
            <a:ext cx="4465176" cy="23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ece221f0f_2_150"/>
          <p:cNvSpPr/>
          <p:nvPr/>
        </p:nvSpPr>
        <p:spPr>
          <a:xfrm>
            <a:off x="411475" y="12242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dece221f0f_2_150"/>
          <p:cNvSpPr txBox="1"/>
          <p:nvPr>
            <p:ph type="ctrTitle"/>
          </p:nvPr>
        </p:nvSpPr>
        <p:spPr>
          <a:xfrm>
            <a:off x="1030750" y="2441700"/>
            <a:ext cx="48399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ES" sz="2600"/>
              <a:t>Google Hacking:</a:t>
            </a:r>
            <a:r>
              <a:rPr b="0" lang="es-ES" sz="2600"/>
              <a:t>Dorks</a:t>
            </a:r>
            <a:endParaRPr b="0"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0" lang="es-ES" sz="2600"/>
              <a:t>Metadatuak:</a:t>
            </a:r>
            <a:r>
              <a:rPr lang="es-ES" sz="2600"/>
              <a:t>FOCA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ES" sz="2600"/>
              <a:t>MALTEGO</a:t>
            </a:r>
            <a:endParaRPr sz="2600"/>
          </a:p>
        </p:txBody>
      </p:sp>
      <p:sp>
        <p:nvSpPr>
          <p:cNvPr id="340" name="Google Shape;340;g2dece221f0f_2_15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1" name="Google Shape;341;g2dece221f0f_2_150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dk1"/>
                </a:solidFill>
              </a:rPr>
              <a:t>Bilaketa aurreratuak</a:t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342" name="Google Shape;342;g2dece221f0f_2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920925"/>
            <a:ext cx="3908375" cy="25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ece221f0f_2_176"/>
          <p:cNvSpPr/>
          <p:nvPr/>
        </p:nvSpPr>
        <p:spPr>
          <a:xfrm>
            <a:off x="487675" y="13004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dece221f0f_2_176"/>
          <p:cNvSpPr txBox="1"/>
          <p:nvPr>
            <p:ph type="ctrTitle"/>
          </p:nvPr>
        </p:nvSpPr>
        <p:spPr>
          <a:xfrm>
            <a:off x="1180900" y="2312125"/>
            <a:ext cx="293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/>
              <a:t>Google </a:t>
            </a:r>
            <a:r>
              <a:rPr b="0" lang="es-ES" sz="2900"/>
              <a:t>Dorks</a:t>
            </a:r>
            <a:endParaRPr b="0" sz="2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50" name="Google Shape;350;g2dece221f0f_2_17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1" name="Google Shape;351;g2dece221f0f_2_176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dk1"/>
                </a:solidFill>
              </a:rPr>
              <a:t>Bilaketa aurreratuak</a:t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352" name="Google Shape;352;g2dece221f0f_2_176"/>
          <p:cNvPicPr preferRelativeResize="0"/>
          <p:nvPr/>
        </p:nvPicPr>
        <p:blipFill rotWithShape="1">
          <a:blip r:embed="rId3">
            <a:alphaModFix/>
          </a:blip>
          <a:srcRect b="0" l="1293" r="0" t="3836"/>
          <a:stretch/>
        </p:blipFill>
        <p:spPr>
          <a:xfrm>
            <a:off x="5845100" y="2027725"/>
            <a:ext cx="2844300" cy="20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dece221f0f_2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425" y="3170975"/>
            <a:ext cx="3758750" cy="17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c23078fa6_0_7"/>
          <p:cNvSpPr txBox="1"/>
          <p:nvPr/>
        </p:nvSpPr>
        <p:spPr>
          <a:xfrm>
            <a:off x="780950" y="2132856"/>
            <a:ext cx="1044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s-ES" sz="5000">
                <a:solidFill>
                  <a:schemeClr val="dk1"/>
                </a:solidFill>
              </a:rPr>
              <a:t>Ingenieritza soziala</a:t>
            </a:r>
            <a:endParaRPr b="1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dc23078fa6_0_7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ece221f0f_2_185"/>
          <p:cNvSpPr/>
          <p:nvPr/>
        </p:nvSpPr>
        <p:spPr>
          <a:xfrm>
            <a:off x="640075" y="13004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dece221f0f_2_185"/>
          <p:cNvSpPr txBox="1"/>
          <p:nvPr>
            <p:ph type="ctrTitle"/>
          </p:nvPr>
        </p:nvSpPr>
        <p:spPr>
          <a:xfrm>
            <a:off x="1464725" y="2247063"/>
            <a:ext cx="3923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Google</a:t>
            </a:r>
            <a:r>
              <a:rPr b="0" lang="es-ES" sz="2300"/>
              <a:t>Dorks</a:t>
            </a:r>
            <a:endParaRPr b="0"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61" name="Google Shape;361;g2dece221f0f_2_18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2" name="Google Shape;362;g2dece221f0f_2_185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dk1"/>
                </a:solidFill>
              </a:rPr>
              <a:t>Bilaketa aurreratuak</a:t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363" name="Google Shape;363;g2dece221f0f_2_185"/>
          <p:cNvPicPr preferRelativeResize="0"/>
          <p:nvPr/>
        </p:nvPicPr>
        <p:blipFill rotWithShape="1">
          <a:blip r:embed="rId3">
            <a:alphaModFix/>
          </a:blip>
          <a:srcRect b="0" l="1293" r="0" t="3836"/>
          <a:stretch/>
        </p:blipFill>
        <p:spPr>
          <a:xfrm>
            <a:off x="2119750" y="3024188"/>
            <a:ext cx="2844300" cy="20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dece221f0f_2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500" y="1525925"/>
            <a:ext cx="4997776" cy="3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29a391518_0_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1" name="Google Shape;371;g2e29a391518_0_7"/>
          <p:cNvSpPr txBox="1"/>
          <p:nvPr/>
        </p:nvSpPr>
        <p:spPr>
          <a:xfrm>
            <a:off x="1474175" y="1339325"/>
            <a:ext cx="6794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100">
                <a:solidFill>
                  <a:schemeClr val="dk1"/>
                </a:solidFill>
              </a:rPr>
              <a:t>…eta honetan genbiltzala, </a:t>
            </a:r>
            <a:endParaRPr b="1" sz="3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100">
                <a:solidFill>
                  <a:schemeClr val="dk1"/>
                </a:solidFill>
              </a:rPr>
              <a:t>Inteligentzia Artifiziala iritsi zen</a:t>
            </a:r>
            <a:endParaRPr i="0" sz="3100" u="none" cap="none" strike="noStrike">
              <a:solidFill>
                <a:schemeClr val="dk1"/>
              </a:solidFill>
            </a:endParaRPr>
          </a:p>
        </p:txBody>
      </p:sp>
      <p:pic>
        <p:nvPicPr>
          <p:cNvPr id="372" name="Google Shape;372;g2e29a39151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100" y="2410613"/>
            <a:ext cx="55054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e29a391518_0_7"/>
          <p:cNvSpPr/>
          <p:nvPr/>
        </p:nvSpPr>
        <p:spPr>
          <a:xfrm>
            <a:off x="3655550" y="4545875"/>
            <a:ext cx="2055900" cy="7149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2e29a391518_0_7"/>
          <p:cNvSpPr/>
          <p:nvPr/>
        </p:nvSpPr>
        <p:spPr>
          <a:xfrm>
            <a:off x="6028150" y="4545875"/>
            <a:ext cx="2055900" cy="7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2e29a391518_0_7"/>
          <p:cNvSpPr txBox="1"/>
          <p:nvPr/>
        </p:nvSpPr>
        <p:spPr>
          <a:xfrm>
            <a:off x="3655600" y="4558283"/>
            <a:ext cx="20559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Testuinguruak sortu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e29a391518_0_7"/>
          <p:cNvSpPr txBox="1"/>
          <p:nvPr/>
        </p:nvSpPr>
        <p:spPr>
          <a:xfrm>
            <a:off x="6207750" y="4558283"/>
            <a:ext cx="1696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Ahotsa klonatu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e29a3915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1669500"/>
            <a:ext cx="954405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e29a391518_0_0"/>
          <p:cNvSpPr/>
          <p:nvPr/>
        </p:nvSpPr>
        <p:spPr>
          <a:xfrm>
            <a:off x="450650" y="1113550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e29a391518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5" name="Google Shape;385;g2e29a391518_0_0"/>
          <p:cNvSpPr txBox="1"/>
          <p:nvPr/>
        </p:nvSpPr>
        <p:spPr>
          <a:xfrm>
            <a:off x="690750" y="1059675"/>
            <a:ext cx="748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</a:rPr>
              <a:t>IA erabili </a:t>
            </a:r>
            <a:r>
              <a:rPr b="1" lang="es-ES" sz="3200">
                <a:solidFill>
                  <a:schemeClr val="dk1"/>
                </a:solidFill>
              </a:rPr>
              <a:t>bilaketarako: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6cce5a9e1_0_0"/>
          <p:cNvSpPr/>
          <p:nvPr/>
        </p:nvSpPr>
        <p:spPr>
          <a:xfrm>
            <a:off x="1814700" y="3701525"/>
            <a:ext cx="5502000" cy="18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sudo apt install docker.io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sudo apt install docker-compose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e6cce5a9e1_0_0"/>
          <p:cNvSpPr txBox="1"/>
          <p:nvPr>
            <p:ph type="ctrTitle"/>
          </p:nvPr>
        </p:nvSpPr>
        <p:spPr>
          <a:xfrm>
            <a:off x="1300725" y="2018425"/>
            <a:ext cx="90648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/>
              <a:t>RDP </a:t>
            </a:r>
            <a:r>
              <a:rPr b="0" lang="es-ES" sz="2500"/>
              <a:t>konexioa bidez Kali Linux baterako sarbidea emango da.</a:t>
            </a:r>
            <a:endParaRPr b="0" sz="2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500"/>
              <a:t>Formakuntza guztirako erabili den makina Kali Linux bat izango da. Solik </a:t>
            </a:r>
            <a:r>
              <a:rPr lang="es-ES" sz="2500"/>
              <a:t>Docker </a:t>
            </a:r>
            <a:r>
              <a:rPr b="0" lang="es-ES" sz="2500"/>
              <a:t>dauka aurrez instalatuta. Etxean jarraitzeko gida:</a:t>
            </a:r>
            <a:endParaRPr b="0" sz="2500"/>
          </a:p>
        </p:txBody>
      </p:sp>
      <p:sp>
        <p:nvSpPr>
          <p:cNvPr id="393" name="Google Shape;393;g2e6cce5a9e1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4" name="Google Shape;394;g2e6cce5a9e1_0_0"/>
          <p:cNvSpPr txBox="1"/>
          <p:nvPr/>
        </p:nvSpPr>
        <p:spPr>
          <a:xfrm>
            <a:off x="1165250" y="10525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PR2. LAN INGURUNEA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ece221f0f_3_0"/>
          <p:cNvSpPr/>
          <p:nvPr/>
        </p:nvSpPr>
        <p:spPr>
          <a:xfrm>
            <a:off x="1426725" y="3017875"/>
            <a:ext cx="8562600" cy="18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dece221f0f_3_0"/>
          <p:cNvSpPr txBox="1"/>
          <p:nvPr>
            <p:ph type="ctrTitle"/>
          </p:nvPr>
        </p:nvSpPr>
        <p:spPr>
          <a:xfrm>
            <a:off x="1300725" y="2018425"/>
            <a:ext cx="90648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</p:txBody>
      </p:sp>
      <p:sp>
        <p:nvSpPr>
          <p:cNvPr id="402" name="Google Shape;402;g2dece221f0f_3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3" name="Google Shape;403;g2dece221f0f_3_0"/>
          <p:cNvSpPr txBox="1"/>
          <p:nvPr/>
        </p:nvSpPr>
        <p:spPr>
          <a:xfrm>
            <a:off x="1198125" y="16939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PR2. LAN INGURUNEA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dece221f0f_3_0"/>
          <p:cNvSpPr txBox="1"/>
          <p:nvPr/>
        </p:nvSpPr>
        <p:spPr>
          <a:xfrm>
            <a:off x="1813900" y="2919200"/>
            <a:ext cx="8562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</a:rPr>
              <a:t>OSINT BILAKETA LANA: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</a:rPr>
              <a:t>Informe baten osaketa (Domeinuak, epostak, enpresa egiturak, ekipoak, metadatuak…)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ece221f0f_2_195"/>
          <p:cNvSpPr/>
          <p:nvPr/>
        </p:nvSpPr>
        <p:spPr>
          <a:xfrm>
            <a:off x="563875" y="11480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dece221f0f_2_19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2" name="Google Shape;412;g2dece221f0f_2_195"/>
          <p:cNvSpPr txBox="1"/>
          <p:nvPr/>
        </p:nvSpPr>
        <p:spPr>
          <a:xfrm>
            <a:off x="989550" y="112557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Bilaketa aurreratuak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413" name="Google Shape;413;g2dece221f0f_2_195"/>
          <p:cNvPicPr preferRelativeResize="0"/>
          <p:nvPr/>
        </p:nvPicPr>
        <p:blipFill rotWithShape="1">
          <a:blip r:embed="rId3">
            <a:alphaModFix/>
          </a:blip>
          <a:srcRect b="0" l="1293" r="0" t="3836"/>
          <a:stretch/>
        </p:blipFill>
        <p:spPr>
          <a:xfrm>
            <a:off x="1105825" y="2077688"/>
            <a:ext cx="2844300" cy="20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dece221f0f_2_195"/>
          <p:cNvPicPr preferRelativeResize="0"/>
          <p:nvPr/>
        </p:nvPicPr>
        <p:blipFill rotWithShape="1">
          <a:blip r:embed="rId4">
            <a:alphaModFix/>
          </a:blip>
          <a:srcRect b="0" l="754" r="0" t="0"/>
          <a:stretch/>
        </p:blipFill>
        <p:spPr>
          <a:xfrm>
            <a:off x="4164575" y="1989375"/>
            <a:ext cx="7747051" cy="27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29a391518_0_50"/>
          <p:cNvSpPr/>
          <p:nvPr/>
        </p:nvSpPr>
        <p:spPr>
          <a:xfrm>
            <a:off x="487675" y="1376625"/>
            <a:ext cx="55452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e29a391518_0_50"/>
          <p:cNvSpPr txBox="1"/>
          <p:nvPr>
            <p:ph type="ctrTitle"/>
          </p:nvPr>
        </p:nvSpPr>
        <p:spPr>
          <a:xfrm>
            <a:off x="590300" y="1276225"/>
            <a:ext cx="5640900" cy="95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Bilaketarako tresnak:</a:t>
            </a:r>
            <a:endParaRPr sz="3600"/>
          </a:p>
        </p:txBody>
      </p:sp>
      <p:sp>
        <p:nvSpPr>
          <p:cNvPr id="422" name="Google Shape;422;g2e29a391518_0_50"/>
          <p:cNvSpPr txBox="1"/>
          <p:nvPr>
            <p:ph idx="1" type="subTitle"/>
          </p:nvPr>
        </p:nvSpPr>
        <p:spPr>
          <a:xfrm>
            <a:off x="1828561" y="5042534"/>
            <a:ext cx="853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s-ES"/>
              <a:t>theHarvester -d </a:t>
            </a:r>
            <a:r>
              <a:rPr b="1" i="1" lang="es-ES"/>
              <a:t>domeinua </a:t>
            </a:r>
            <a:r>
              <a:rPr b="1" lang="es-ES"/>
              <a:t>-l 100 -b all</a:t>
            </a:r>
            <a:endParaRPr b="1"/>
          </a:p>
        </p:txBody>
      </p:sp>
      <p:sp>
        <p:nvSpPr>
          <p:cNvPr id="423" name="Google Shape;423;g2e29a391518_0_5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4" name="Google Shape;424;g2e29a391518_0_50"/>
          <p:cNvSpPr txBox="1"/>
          <p:nvPr/>
        </p:nvSpPr>
        <p:spPr>
          <a:xfrm>
            <a:off x="1034325" y="2219063"/>
            <a:ext cx="99006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theHarvester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e29a391518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675" y="2569975"/>
            <a:ext cx="6833250" cy="18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29a391518_0_60"/>
          <p:cNvSpPr/>
          <p:nvPr/>
        </p:nvSpPr>
        <p:spPr>
          <a:xfrm>
            <a:off x="487675" y="1376625"/>
            <a:ext cx="5819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2e29a391518_0_60"/>
          <p:cNvSpPr txBox="1"/>
          <p:nvPr>
            <p:ph type="ctrTitle"/>
          </p:nvPr>
        </p:nvSpPr>
        <p:spPr>
          <a:xfrm>
            <a:off x="590300" y="1276225"/>
            <a:ext cx="5640900" cy="95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Bilaketarako tresnak:</a:t>
            </a:r>
            <a:endParaRPr sz="3600"/>
          </a:p>
        </p:txBody>
      </p:sp>
      <p:sp>
        <p:nvSpPr>
          <p:cNvPr id="433" name="Google Shape;433;g2e29a391518_0_60"/>
          <p:cNvSpPr txBox="1"/>
          <p:nvPr>
            <p:ph idx="1" type="subTitle"/>
          </p:nvPr>
        </p:nvSpPr>
        <p:spPr>
          <a:xfrm>
            <a:off x="1828561" y="5042534"/>
            <a:ext cx="853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e29a391518_0_6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5" name="Google Shape;435;g2e29a391518_0_60"/>
          <p:cNvSpPr txBox="1"/>
          <p:nvPr/>
        </p:nvSpPr>
        <p:spPr>
          <a:xfrm>
            <a:off x="820525" y="2180750"/>
            <a:ext cx="99006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DMitry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e29a39151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675" y="2446268"/>
            <a:ext cx="7889451" cy="1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e29a391518_0_60"/>
          <p:cNvSpPr txBox="1"/>
          <p:nvPr/>
        </p:nvSpPr>
        <p:spPr>
          <a:xfrm>
            <a:off x="721850" y="4483200"/>
            <a:ext cx="70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A7C84"/>
                </a:solidFill>
                <a:highlight>
                  <a:srgbClr val="FFFFFF"/>
                </a:highlight>
              </a:rPr>
              <a:t>dmitry -winsepf -o info.</a:t>
            </a:r>
            <a:r>
              <a:rPr lang="es-ES" sz="1800">
                <a:solidFill>
                  <a:srgbClr val="7A7C84"/>
                </a:solidFill>
                <a:highlight>
                  <a:srgbClr val="FFFFFF"/>
                </a:highlight>
              </a:rPr>
              <a:t>t</a:t>
            </a:r>
            <a:r>
              <a:rPr lang="es-ES" sz="1800">
                <a:solidFill>
                  <a:srgbClr val="7A7C84"/>
                </a:solidFill>
                <a:highlight>
                  <a:srgbClr val="FFFFFF"/>
                </a:highlight>
              </a:rPr>
              <a:t>xt www.tknika.eus</a:t>
            </a:r>
            <a:endParaRPr sz="1800">
              <a:solidFill>
                <a:srgbClr val="7A7C8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484324adf_0_0"/>
          <p:cNvSpPr/>
          <p:nvPr/>
        </p:nvSpPr>
        <p:spPr>
          <a:xfrm>
            <a:off x="411475" y="1376625"/>
            <a:ext cx="5819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e484324adf_0_0"/>
          <p:cNvSpPr txBox="1"/>
          <p:nvPr>
            <p:ph type="ctrTitle"/>
          </p:nvPr>
        </p:nvSpPr>
        <p:spPr>
          <a:xfrm>
            <a:off x="590300" y="1276225"/>
            <a:ext cx="5640900" cy="95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Bilaketarako tresnak:</a:t>
            </a:r>
            <a:endParaRPr sz="3600"/>
          </a:p>
        </p:txBody>
      </p:sp>
      <p:sp>
        <p:nvSpPr>
          <p:cNvPr id="445" name="Google Shape;445;g2e484324adf_0_0"/>
          <p:cNvSpPr txBox="1"/>
          <p:nvPr>
            <p:ph idx="1" type="subTitle"/>
          </p:nvPr>
        </p:nvSpPr>
        <p:spPr>
          <a:xfrm>
            <a:off x="1828561" y="5042534"/>
            <a:ext cx="853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e484324adf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7" name="Google Shape;447;g2e484324adf_0_0"/>
          <p:cNvSpPr txBox="1"/>
          <p:nvPr/>
        </p:nvSpPr>
        <p:spPr>
          <a:xfrm>
            <a:off x="7125725" y="1563125"/>
            <a:ext cx="20121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DetecTee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2e484324ad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525" y="2491025"/>
            <a:ext cx="4722671" cy="1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e484324adf_0_0"/>
          <p:cNvSpPr txBox="1"/>
          <p:nvPr/>
        </p:nvSpPr>
        <p:spPr>
          <a:xfrm>
            <a:off x="6549600" y="2704875"/>
            <a:ext cx="56409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500"/>
              <a:t>sudo .DetectDee detect -n izena</a:t>
            </a:r>
            <a:endParaRPr i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-n: Name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-p: Phone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-e: Email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-g: Google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e484324adf_0_0"/>
          <p:cNvSpPr txBox="1"/>
          <p:nvPr/>
        </p:nvSpPr>
        <p:spPr>
          <a:xfrm>
            <a:off x="6453325" y="2321500"/>
            <a:ext cx="4068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https://github.com/piaolin/DetectDee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2e484324adf_0_0"/>
          <p:cNvSpPr txBox="1"/>
          <p:nvPr/>
        </p:nvSpPr>
        <p:spPr>
          <a:xfrm>
            <a:off x="1905975" y="4493900"/>
            <a:ext cx="92118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5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.DetectDee detect -n valeriaraizman -</a:t>
            </a:r>
            <a:r>
              <a:rPr lang="es-ES" sz="145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ES" sz="145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450">
                <a:solidFill>
                  <a:srgbClr val="1C00CF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600000000</a:t>
            </a:r>
            <a:r>
              <a:rPr lang="es-ES" sz="145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-e example</a:t>
            </a:r>
            <a:r>
              <a:rPr lang="es-ES" sz="145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@gmail</a:t>
            </a:r>
            <a:r>
              <a:rPr lang="es-ES" sz="145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.com -g</a:t>
            </a:r>
            <a:endParaRPr sz="145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29a391518_0_71"/>
          <p:cNvSpPr/>
          <p:nvPr/>
        </p:nvSpPr>
        <p:spPr>
          <a:xfrm>
            <a:off x="487675" y="1300425"/>
            <a:ext cx="5640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e29a391518_0_71"/>
          <p:cNvSpPr txBox="1"/>
          <p:nvPr>
            <p:ph type="ctrTitle"/>
          </p:nvPr>
        </p:nvSpPr>
        <p:spPr>
          <a:xfrm>
            <a:off x="590300" y="1276225"/>
            <a:ext cx="5640900" cy="95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Bilaketarako tresnak:</a:t>
            </a:r>
            <a:endParaRPr sz="3600"/>
          </a:p>
        </p:txBody>
      </p:sp>
      <p:sp>
        <p:nvSpPr>
          <p:cNvPr id="459" name="Google Shape;459;g2e29a391518_0_71"/>
          <p:cNvSpPr txBox="1"/>
          <p:nvPr>
            <p:ph idx="1" type="subTitle"/>
          </p:nvPr>
        </p:nvSpPr>
        <p:spPr>
          <a:xfrm>
            <a:off x="1828561" y="5042534"/>
            <a:ext cx="853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e29a391518_0_7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61" name="Google Shape;461;g2e29a391518_0_71"/>
          <p:cNvSpPr txBox="1"/>
          <p:nvPr/>
        </p:nvSpPr>
        <p:spPr>
          <a:xfrm>
            <a:off x="820525" y="2180750"/>
            <a:ext cx="99006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ExifTool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e29a391518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200" y="2454850"/>
            <a:ext cx="7735675" cy="2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d71ea3cab_1_47"/>
          <p:cNvSpPr/>
          <p:nvPr/>
        </p:nvSpPr>
        <p:spPr>
          <a:xfrm>
            <a:off x="411475" y="15290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dd71ea3cab_1_47"/>
          <p:cNvSpPr txBox="1"/>
          <p:nvPr>
            <p:ph type="ctrTitle"/>
          </p:nvPr>
        </p:nvSpPr>
        <p:spPr>
          <a:xfrm>
            <a:off x="850775" y="2429900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400"/>
              <a:t>Giza </a:t>
            </a:r>
            <a:r>
              <a:rPr lang="es-ES" sz="2400"/>
              <a:t>ahuleziak </a:t>
            </a:r>
            <a:r>
              <a:rPr b="0" lang="es-ES" sz="2400"/>
              <a:t>baliatzen ditu, b</a:t>
            </a:r>
            <a:r>
              <a:rPr b="0" lang="es-ES" sz="2400"/>
              <a:t>iktimak manipulatu eta</a:t>
            </a:r>
            <a:r>
              <a:rPr b="0" lang="es-ES" sz="2400"/>
              <a:t> informazio konfidentziala lortzeko edo sistema informatikoetarako sarbidea izateko.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400"/>
              <a:t>Gaur egun, m</a:t>
            </a:r>
            <a:r>
              <a:rPr b="0" lang="es-ES" sz="2400"/>
              <a:t>ehatxu garrantzitsua da informazioaren segurtasunerako.</a:t>
            </a:r>
            <a:endParaRPr b="0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400"/>
          </a:p>
        </p:txBody>
      </p:sp>
      <p:sp>
        <p:nvSpPr>
          <p:cNvPr id="100" name="Google Shape;100;g2dd71ea3cab_1_4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1" name="Google Shape;101;g2dd71ea3cab_1_47"/>
          <p:cNvSpPr txBox="1"/>
          <p:nvPr/>
        </p:nvSpPr>
        <p:spPr>
          <a:xfrm>
            <a:off x="850775" y="1600450"/>
            <a:ext cx="626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Ingenieritza soziala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2dece221f0f_2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100" y="1927925"/>
            <a:ext cx="7612326" cy="30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dece221f0f_2_214"/>
          <p:cNvSpPr/>
          <p:nvPr/>
        </p:nvSpPr>
        <p:spPr>
          <a:xfrm>
            <a:off x="411475" y="13004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2dece221f0f_2_214"/>
          <p:cNvSpPr txBox="1"/>
          <p:nvPr>
            <p:ph type="ctrTitle"/>
          </p:nvPr>
        </p:nvSpPr>
        <p:spPr>
          <a:xfrm>
            <a:off x="878300" y="2283250"/>
            <a:ext cx="1512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/>
              <a:t>FOCA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71" name="Google Shape;471;g2dece221f0f_2_21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72" name="Google Shape;472;g2dece221f0f_2_214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Bilaketa aurreratuak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473" name="Google Shape;473;g2dece221f0f_2_214"/>
          <p:cNvSpPr txBox="1"/>
          <p:nvPr/>
        </p:nvSpPr>
        <p:spPr>
          <a:xfrm>
            <a:off x="791325" y="28436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https://www.youtube.com/watch?v=nwWTbAL9674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https://www.malwaresa.com/docs/2-osint/metadatos/2-2-1-foca-windows/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ece221f0f_2_225"/>
          <p:cNvSpPr/>
          <p:nvPr/>
        </p:nvSpPr>
        <p:spPr>
          <a:xfrm>
            <a:off x="411475" y="13004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2dece221f0f_2_225"/>
          <p:cNvSpPr txBox="1"/>
          <p:nvPr>
            <p:ph type="ctrTitle"/>
          </p:nvPr>
        </p:nvSpPr>
        <p:spPr>
          <a:xfrm>
            <a:off x="1197400" y="1981125"/>
            <a:ext cx="2976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MALTEGO</a:t>
            </a:r>
            <a:endParaRPr sz="2300"/>
          </a:p>
        </p:txBody>
      </p:sp>
      <p:sp>
        <p:nvSpPr>
          <p:cNvPr id="481" name="Google Shape;481;g2dece221f0f_2_22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82" name="Google Shape;482;g2dece221f0f_2_225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Bilaketa aurreratuak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483" name="Google Shape;483;g2dece221f0f_2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800" y="2000250"/>
            <a:ext cx="4572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dece221f0f_2_225"/>
          <p:cNvSpPr txBox="1"/>
          <p:nvPr/>
        </p:nvSpPr>
        <p:spPr>
          <a:xfrm>
            <a:off x="5899100" y="4857750"/>
            <a:ext cx="4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https://www.youtube.com/watch?v=Ph_KmKY1yEM</a:t>
            </a:r>
            <a:endParaRPr/>
          </a:p>
        </p:txBody>
      </p:sp>
      <p:sp>
        <p:nvSpPr>
          <p:cNvPr id="485" name="Google Shape;485;g2dece221f0f_2_225"/>
          <p:cNvSpPr txBox="1"/>
          <p:nvPr/>
        </p:nvSpPr>
        <p:spPr>
          <a:xfrm>
            <a:off x="411475" y="2881800"/>
            <a:ext cx="4839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50">
                <a:solidFill>
                  <a:srgbClr val="CD5C81"/>
                </a:solidFill>
                <a:latin typeface="Courier New"/>
                <a:ea typeface="Courier New"/>
                <a:cs typeface="Courier New"/>
                <a:sym typeface="Courier New"/>
              </a:rPr>
              <a:t>sudo apt install maltego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29a391518_0_82"/>
          <p:cNvSpPr/>
          <p:nvPr/>
        </p:nvSpPr>
        <p:spPr>
          <a:xfrm>
            <a:off x="487675" y="13004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e29a391518_0_82"/>
          <p:cNvSpPr txBox="1"/>
          <p:nvPr>
            <p:ph type="ctrTitle"/>
          </p:nvPr>
        </p:nvSpPr>
        <p:spPr>
          <a:xfrm>
            <a:off x="1197400" y="1981125"/>
            <a:ext cx="8624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s-ES" sz="2300"/>
              <a:t>Spiderfoot</a:t>
            </a:r>
            <a:endParaRPr sz="2300"/>
          </a:p>
        </p:txBody>
      </p:sp>
      <p:sp>
        <p:nvSpPr>
          <p:cNvPr id="493" name="Google Shape;493;g2e29a391518_0_8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94" name="Google Shape;494;g2e29a391518_0_82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Bilaketa aurreratuak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pic>
        <p:nvPicPr>
          <p:cNvPr id="495" name="Google Shape;495;g2e29a39151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325" y="2335600"/>
            <a:ext cx="6506475" cy="25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e29a391518_0_82"/>
          <p:cNvSpPr txBox="1"/>
          <p:nvPr/>
        </p:nvSpPr>
        <p:spPr>
          <a:xfrm>
            <a:off x="3409425" y="5436550"/>
            <a:ext cx="49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spiderfoot -l 0.0.0.0:5000</a:t>
            </a:r>
            <a:endParaRPr i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490d8a035_0_0"/>
          <p:cNvSpPr/>
          <p:nvPr/>
        </p:nvSpPr>
        <p:spPr>
          <a:xfrm>
            <a:off x="587825" y="1224225"/>
            <a:ext cx="60153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2e490d8a035_0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04" name="Google Shape;504;g2e490d8a035_0_0"/>
          <p:cNvSpPr txBox="1"/>
          <p:nvPr/>
        </p:nvSpPr>
        <p:spPr>
          <a:xfrm>
            <a:off x="1030750" y="129045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dk1"/>
                </a:solidFill>
              </a:rPr>
              <a:t>Bilaketa aurreratuak: </a:t>
            </a:r>
            <a:r>
              <a:rPr b="1" lang="es-ES" sz="2300">
                <a:solidFill>
                  <a:schemeClr val="dk1"/>
                </a:solidFill>
              </a:rPr>
              <a:t>Spiderfoot</a:t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505" name="Google Shape;505;g2e490d8a035_0_0"/>
          <p:cNvSpPr txBox="1"/>
          <p:nvPr/>
        </p:nvSpPr>
        <p:spPr>
          <a:xfrm>
            <a:off x="1030750" y="2129950"/>
            <a:ext cx="9581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All</a:t>
            </a:r>
            <a:r>
              <a:rPr lang="es-ES" sz="2100"/>
              <a:t>: Spiderfoot-en konfiguratutako modulu eta integrazio guztiak gaitzen ditu.Prozesu motela eta ziurrenik intrusiboa izango dela.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Footprint</a:t>
            </a:r>
            <a:r>
              <a:rPr lang="es-ES" sz="2100"/>
              <a:t>: Helburuaren sare-inguruneari buruzko informazioa lortzeko ikerketa mota egokia da.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Ikerketa</a:t>
            </a:r>
            <a:r>
              <a:rPr lang="es-ES" sz="2100"/>
              <a:t>: Kasu honetan ez dira aurrekoetan adina egiaztapen egiten, ikerketa mota honetan helburua erakunde maltzurra den zehaztu nahi da.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Passive</a:t>
            </a:r>
            <a:r>
              <a:rPr lang="es-ES" sz="2100"/>
              <a:t>: Hau ikerketa mota guztien artean arinena da, moduluak kargatzen ditu baldintza normaletan helburuan alertarik sortzen ez duten informazioa biltzeko.</a:t>
            </a:r>
            <a:endParaRPr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"/>
          <p:cNvSpPr txBox="1"/>
          <p:nvPr>
            <p:ph type="title"/>
          </p:nvPr>
        </p:nvSpPr>
        <p:spPr>
          <a:xfrm>
            <a:off x="514582" y="2996944"/>
            <a:ext cx="1116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/>
              <a:t>ESKERRIK ASKO</a:t>
            </a:r>
            <a:endParaRPr/>
          </a:p>
        </p:txBody>
      </p:sp>
      <p:sp>
        <p:nvSpPr>
          <p:cNvPr id="511" name="Google Shape;511;p2"/>
          <p:cNvSpPr txBox="1"/>
          <p:nvPr>
            <p:ph idx="12" type="sldNum"/>
          </p:nvPr>
        </p:nvSpPr>
        <p:spPr>
          <a:xfrm>
            <a:off x="8736463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"/>
          <p:cNvSpPr txBox="1"/>
          <p:nvPr/>
        </p:nvSpPr>
        <p:spPr>
          <a:xfrm>
            <a:off x="874626" y="4973106"/>
            <a:ext cx="10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4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4"/>
          <p:cNvSpPr txBox="1"/>
          <p:nvPr/>
        </p:nvSpPr>
        <p:spPr>
          <a:xfrm>
            <a:off x="635542" y="2852936"/>
            <a:ext cx="10932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Zamalbide Auzoa z/g - 20100 Errenteria (Gipuzkoa)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T. (+34) 943 082 900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www.tknika.eus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"/>
          <p:cNvSpPr txBox="1"/>
          <p:nvPr>
            <p:ph idx="12" type="sldNum"/>
          </p:nvPr>
        </p:nvSpPr>
        <p:spPr>
          <a:xfrm>
            <a:off x="8736463" y="6237312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"/>
          <p:cNvSpPr txBox="1"/>
          <p:nvPr/>
        </p:nvSpPr>
        <p:spPr>
          <a:xfrm>
            <a:off x="3041338" y="1628799"/>
            <a:ext cx="6120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ESKERRIK ASKO  </a:t>
            </a:r>
            <a:r>
              <a:rPr b="1" i="0" lang="es-E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GRACIAS  </a:t>
            </a:r>
            <a:r>
              <a:rPr b="1" i="0" lang="es-ES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ece221f0f_2_26"/>
          <p:cNvSpPr/>
          <p:nvPr/>
        </p:nvSpPr>
        <p:spPr>
          <a:xfrm>
            <a:off x="607425" y="1224225"/>
            <a:ext cx="32526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dece221f0f_2_26"/>
          <p:cNvSpPr txBox="1"/>
          <p:nvPr>
            <p:ph type="ctrTitle"/>
          </p:nvPr>
        </p:nvSpPr>
        <p:spPr>
          <a:xfrm>
            <a:off x="900475" y="2131725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s-ES" sz="2400"/>
              <a:t>Phishing</a:t>
            </a:r>
            <a:r>
              <a:rPr lang="es-ES" sz="2400"/>
              <a:t>: </a:t>
            </a:r>
            <a:r>
              <a:rPr lang="es-ES" sz="2100">
                <a:solidFill>
                  <a:schemeClr val="dk1"/>
                </a:solidFill>
              </a:rPr>
              <a:t>Mezu elektroniko faltsuak bidaliz.</a:t>
            </a:r>
            <a:endParaRPr sz="2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s-ES" sz="2400"/>
              <a:t>Pretexting</a:t>
            </a:r>
            <a:r>
              <a:rPr lang="es-ES" sz="2400"/>
              <a:t>: </a:t>
            </a:r>
            <a:r>
              <a:rPr lang="es-ES" sz="2100">
                <a:solidFill>
                  <a:schemeClr val="dk1"/>
                </a:solidFill>
              </a:rPr>
              <a:t>Biktimaren konfiantza lortzeko eta informazio konfidentziala lortzeko istorio faltsu bat edo eszenatoki bat sortzean datza. (CEO fraudea…)</a:t>
            </a:r>
            <a:endParaRPr sz="2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s-ES" sz="2400"/>
              <a:t>Baiting</a:t>
            </a:r>
            <a:r>
              <a:rPr lang="es-ES" sz="2400"/>
              <a:t>:</a:t>
            </a:r>
            <a:r>
              <a:rPr lang="es-ES" sz="2100">
                <a:solidFill>
                  <a:schemeClr val="dk1"/>
                </a:solidFill>
              </a:rPr>
              <a:t> A</a:t>
            </a:r>
            <a:r>
              <a:rPr lang="es-ES" sz="2100">
                <a:solidFill>
                  <a:schemeClr val="dk1"/>
                </a:solidFill>
              </a:rPr>
              <a:t>mu erakargarri bat jartzean datza, USB memoria bat edo izenburu interesgarri bat duen mezu elektroniko bat.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400"/>
          </a:p>
        </p:txBody>
      </p:sp>
      <p:sp>
        <p:nvSpPr>
          <p:cNvPr id="109" name="Google Shape;109;g2dece221f0f_2_2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0" name="Google Shape;110;g2dece221f0f_2_26"/>
          <p:cNvSpPr txBox="1"/>
          <p:nvPr/>
        </p:nvSpPr>
        <p:spPr>
          <a:xfrm>
            <a:off x="1039325" y="1332325"/>
            <a:ext cx="626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Teknikak: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ece221f0f_0_2"/>
          <p:cNvSpPr txBox="1"/>
          <p:nvPr/>
        </p:nvSpPr>
        <p:spPr>
          <a:xfrm>
            <a:off x="780950" y="2132856"/>
            <a:ext cx="1044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5000">
                <a:solidFill>
                  <a:schemeClr val="dk1"/>
                </a:solidFill>
              </a:rPr>
              <a:t>2</a:t>
            </a:r>
            <a:r>
              <a:rPr b="1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s-ES" sz="5000">
                <a:solidFill>
                  <a:schemeClr val="dk1"/>
                </a:solidFill>
              </a:rPr>
              <a:t>Informazioa</a:t>
            </a:r>
            <a:endParaRPr b="1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dece221f0f_0_2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d71ea3cab_1_55"/>
          <p:cNvSpPr/>
          <p:nvPr/>
        </p:nvSpPr>
        <p:spPr>
          <a:xfrm>
            <a:off x="685800" y="1376625"/>
            <a:ext cx="45657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d71ea3cab_1_55"/>
          <p:cNvSpPr txBox="1"/>
          <p:nvPr>
            <p:ph type="ctrTitle"/>
          </p:nvPr>
        </p:nvSpPr>
        <p:spPr>
          <a:xfrm>
            <a:off x="835125" y="2289350"/>
            <a:ext cx="6375600" cy="26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LcPeriod"/>
            </a:pPr>
            <a:r>
              <a:rPr b="1" lang="es-ES" sz="2400">
                <a:solidFill>
                  <a:schemeClr val="dk1"/>
                </a:solidFill>
              </a:rPr>
              <a:t>OSINT </a:t>
            </a:r>
            <a:r>
              <a:rPr lang="es-ES" sz="2400">
                <a:solidFill>
                  <a:schemeClr val="dk1"/>
                </a:solidFill>
              </a:rPr>
              <a:t>ikerketa. </a:t>
            </a:r>
            <a:endParaRPr sz="24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23D"/>
              </a:buClr>
              <a:buSzPts val="2500"/>
              <a:buFont typeface="Arial"/>
              <a:buAutoNum type="alphaLcPeriod"/>
            </a:pPr>
            <a:r>
              <a:rPr b="1" lang="es-ES" sz="2400">
                <a:solidFill>
                  <a:schemeClr val="dk1"/>
                </a:solidFill>
              </a:rPr>
              <a:t>Webguneetan </a:t>
            </a:r>
            <a:r>
              <a:rPr lang="es-ES" sz="2400">
                <a:solidFill>
                  <a:schemeClr val="dk1"/>
                </a:solidFill>
              </a:rPr>
              <a:t>topatu daiteken informazioa</a:t>
            </a:r>
            <a:endParaRPr sz="23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LcPeriod"/>
            </a:pPr>
            <a:r>
              <a:rPr lang="es-ES" sz="2300">
                <a:solidFill>
                  <a:schemeClr val="dk1"/>
                </a:solidFill>
              </a:rPr>
              <a:t>Bilaketa </a:t>
            </a:r>
            <a:r>
              <a:rPr b="1" lang="es-ES" sz="2300">
                <a:solidFill>
                  <a:schemeClr val="dk1"/>
                </a:solidFill>
              </a:rPr>
              <a:t>aurreratuak</a:t>
            </a:r>
            <a:r>
              <a:rPr lang="es-ES" sz="2300">
                <a:solidFill>
                  <a:schemeClr val="dk1"/>
                </a:solidFill>
              </a:rPr>
              <a:t>:Dorks</a:t>
            </a:r>
            <a:endParaRPr sz="24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</a:pPr>
            <a:r>
              <a:rPr lang="es-ES" sz="2400">
                <a:solidFill>
                  <a:schemeClr val="dk1"/>
                </a:solidFill>
              </a:rPr>
              <a:t>Metadatuak:</a:t>
            </a:r>
            <a:r>
              <a:rPr b="1" lang="es-ES" sz="2300">
                <a:solidFill>
                  <a:schemeClr val="dk1"/>
                </a:solidFill>
              </a:rPr>
              <a:t>FOCA, ExifTools…</a:t>
            </a:r>
            <a:endParaRPr b="1" sz="2300">
              <a:solidFill>
                <a:schemeClr val="dk1"/>
              </a:solidFill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AutoNum type="romanLcPeriod"/>
            </a:pPr>
            <a:r>
              <a:rPr b="1" lang="es-ES" sz="2300">
                <a:solidFill>
                  <a:schemeClr val="dk1"/>
                </a:solidFill>
              </a:rPr>
              <a:t>Maltego</a:t>
            </a:r>
            <a:endParaRPr b="1" sz="2300">
              <a:solidFill>
                <a:schemeClr val="dk1"/>
              </a:solidFill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</p:txBody>
      </p:sp>
      <p:sp>
        <p:nvSpPr>
          <p:cNvPr id="125" name="Google Shape;125;g2dd71ea3cab_1_5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6" name="Google Shape;126;g2dd71ea3cab_1_55"/>
          <p:cNvSpPr txBox="1"/>
          <p:nvPr/>
        </p:nvSpPr>
        <p:spPr>
          <a:xfrm>
            <a:off x="1117700" y="1452325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Informazio bilaketa: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2dd71ea3cab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800" y="1914250"/>
            <a:ext cx="4657974" cy="302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ece221f0f_2_0"/>
          <p:cNvSpPr/>
          <p:nvPr/>
        </p:nvSpPr>
        <p:spPr>
          <a:xfrm>
            <a:off x="411475" y="1529025"/>
            <a:ext cx="4839900" cy="754800"/>
          </a:xfrm>
          <a:prstGeom prst="roundRect">
            <a:avLst>
              <a:gd fmla="val 16667" name="adj"/>
            </a:avLst>
          </a:prstGeom>
          <a:solidFill>
            <a:srgbClr val="CEDA2E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dece221f0f_2_0"/>
          <p:cNvSpPr txBox="1"/>
          <p:nvPr>
            <p:ph type="ctrTitle"/>
          </p:nvPr>
        </p:nvSpPr>
        <p:spPr>
          <a:xfrm>
            <a:off x="443225" y="1790225"/>
            <a:ext cx="98049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>
                <a:solidFill>
                  <a:schemeClr val="dk1"/>
                </a:solidFill>
              </a:rPr>
              <a:t>OSINT</a:t>
            </a:r>
            <a:r>
              <a:rPr b="0" lang="es-ES" sz="3200"/>
              <a:t>, norbanako edo erakunde baten </a:t>
            </a:r>
            <a:r>
              <a:rPr b="0" lang="es-ES" sz="3200"/>
              <a:t>ezagutza osatzeko, Internetetik edo</a:t>
            </a:r>
            <a:r>
              <a:rPr b="0" lang="es-ES" sz="3200">
                <a:solidFill>
                  <a:schemeClr val="dk1"/>
                </a:solidFill>
              </a:rPr>
              <a:t> </a:t>
            </a:r>
            <a:r>
              <a:rPr b="0" lang="es-ES" sz="3200"/>
              <a:t>publikoa den </a:t>
            </a:r>
            <a:r>
              <a:rPr b="0" lang="es-ES" sz="3200">
                <a:solidFill>
                  <a:schemeClr val="dk1"/>
                </a:solidFill>
              </a:rPr>
              <a:t>iturri </a:t>
            </a:r>
            <a:r>
              <a:rPr b="0" lang="es-ES" sz="3200"/>
              <a:t>irekie</a:t>
            </a:r>
            <a:r>
              <a:rPr b="0" lang="es-ES" sz="3200">
                <a:solidFill>
                  <a:schemeClr val="dk1"/>
                </a:solidFill>
              </a:rPr>
              <a:t>tatik bildutako informazioa da.</a:t>
            </a:r>
            <a:endParaRPr b="0" sz="3200">
              <a:solidFill>
                <a:schemeClr val="dk1"/>
              </a:solidFill>
            </a:endParaRPr>
          </a:p>
          <a:p>
            <a:pPr indent="-234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Courier New"/>
              <a:buChar char="○"/>
            </a:pPr>
            <a:r>
              <a:t/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35" name="Google Shape;135;g2dece221f0f_2_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g2dece221f0f_2_0"/>
          <p:cNvSpPr txBox="1"/>
          <p:nvPr/>
        </p:nvSpPr>
        <p:spPr>
          <a:xfrm>
            <a:off x="1019725" y="1511100"/>
            <a:ext cx="7817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Zer da OSINT?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ece221f0f_2_17"/>
          <p:cNvSpPr/>
          <p:nvPr/>
        </p:nvSpPr>
        <p:spPr>
          <a:xfrm>
            <a:off x="1163775" y="1965675"/>
            <a:ext cx="2156700" cy="1893000"/>
          </a:xfrm>
          <a:prstGeom prst="parallelogram">
            <a:avLst>
              <a:gd fmla="val 25000" name="adj"/>
            </a:avLst>
          </a:prstGeom>
          <a:solidFill>
            <a:srgbClr val="CEDA2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dece221f0f_2_1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4" name="Google Shape;144;g2dece221f0f_2_17"/>
          <p:cNvSpPr txBox="1"/>
          <p:nvPr/>
        </p:nvSpPr>
        <p:spPr>
          <a:xfrm>
            <a:off x="833025" y="2293300"/>
            <a:ext cx="2656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1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</a:rPr>
              <a:t>min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145" name="Google Shape;145;g2dece221f0f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950" y="1034000"/>
            <a:ext cx="6025749" cy="4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dece221f0f_2_17"/>
          <p:cNvSpPr/>
          <p:nvPr/>
        </p:nvSpPr>
        <p:spPr>
          <a:xfrm rot="1737336">
            <a:off x="1442107" y="1502806"/>
            <a:ext cx="556460" cy="97932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dece221f0f_2_17"/>
          <p:cNvSpPr/>
          <p:nvPr/>
        </p:nvSpPr>
        <p:spPr>
          <a:xfrm rot="-7055240">
            <a:off x="2648483" y="3364717"/>
            <a:ext cx="556467" cy="979287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2019-06-11T21:19:49Z</dcterms:created>
  <dc:creator>Álvaro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1A715F24-4386-4A66-A90D-ED1F03EE57CA</vt:lpwstr>
  </property>
  <property fmtid="{D5CDD505-2E9C-101B-9397-08002B2CF9AE}" pid="3" name="ArticulatePath">
    <vt:lpwstr>0-plantilla_powerpoint_16x9</vt:lpwstr>
  </property>
</Properties>
</file>